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9" r:id="rId4"/>
    <p:sldId id="259" r:id="rId5"/>
    <p:sldId id="258" r:id="rId6"/>
    <p:sldId id="261" r:id="rId7"/>
    <p:sldId id="262" r:id="rId8"/>
    <p:sldId id="268" r:id="rId9"/>
    <p:sldId id="266" r:id="rId10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>
      <p:cViewPr varScale="1">
        <p:scale>
          <a:sx n="58" d="100"/>
          <a:sy n="58" d="100"/>
        </p:scale>
        <p:origin x="408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1A401F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A40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73790" y="711658"/>
            <a:ext cx="3740419" cy="5194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425299" y="4422537"/>
            <a:ext cx="13437401" cy="24923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1A401F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16000" y="3011060"/>
            <a:ext cx="10536822" cy="2829621"/>
          </a:xfrm>
          <a:prstGeom prst="rect">
            <a:avLst/>
          </a:prstGeom>
        </p:spPr>
        <p:txBody>
          <a:bodyPr vert="horz" wrap="square" lIns="0" tIns="84455" rIns="0" bIns="0" rtlCol="0">
            <a:spAutoFit/>
          </a:bodyPr>
          <a:lstStyle/>
          <a:p>
            <a:pPr marL="12700" marR="5080">
              <a:lnSpc>
                <a:spcPts val="10730"/>
              </a:lnSpc>
              <a:spcBef>
                <a:spcPts val="2115"/>
              </a:spcBef>
            </a:pPr>
            <a:r>
              <a:rPr lang="en-US" sz="9350" spc="-15" dirty="0" smtClean="0">
                <a:solidFill>
                  <a:srgbClr val="FFFFFF"/>
                </a:solidFill>
                <a:latin typeface="Lucida Sans Unicode"/>
                <a:cs typeface="Lucida Sans Unicode"/>
              </a:rPr>
              <a:t>Smart Soil Health Monitor</a:t>
            </a:r>
            <a:endParaRPr sz="9350" dirty="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5999" y="8945205"/>
            <a:ext cx="3331507" cy="69442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35"/>
              </a:spcBef>
            </a:pPr>
            <a:r>
              <a:rPr lang="en-US" sz="4400" b="1" spc="75" dirty="0" smtClean="0">
                <a:solidFill>
                  <a:srgbClr val="FFFFFF"/>
                </a:solidFill>
                <a:latin typeface="Lucida Sans Unicode"/>
                <a:cs typeface="Lucida Sans Unicode"/>
              </a:rPr>
              <a:t>Code Web</a:t>
            </a:r>
            <a:endParaRPr sz="4400" b="1" dirty="0">
              <a:latin typeface="Lucida Sans Unicode"/>
              <a:cs typeface="Lucida Sans Unicode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70009" y="0"/>
            <a:ext cx="6817990" cy="102869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15005" y="7191338"/>
            <a:ext cx="3843340" cy="3095661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4220095" y="9388614"/>
            <a:ext cx="991235" cy="898525"/>
          </a:xfrm>
          <a:custGeom>
            <a:avLst/>
            <a:gdLst/>
            <a:ahLst/>
            <a:cxnLst/>
            <a:rect l="l" t="t" r="r" b="b"/>
            <a:pathLst>
              <a:path w="991235" h="898525">
                <a:moveTo>
                  <a:pt x="741768" y="898398"/>
                </a:moveTo>
                <a:lnTo>
                  <a:pt x="725563" y="880681"/>
                </a:lnTo>
                <a:lnTo>
                  <a:pt x="695452" y="845477"/>
                </a:lnTo>
                <a:lnTo>
                  <a:pt x="607745" y="737895"/>
                </a:lnTo>
                <a:lnTo>
                  <a:pt x="573735" y="699490"/>
                </a:lnTo>
                <a:lnTo>
                  <a:pt x="539394" y="661454"/>
                </a:lnTo>
                <a:lnTo>
                  <a:pt x="504672" y="623760"/>
                </a:lnTo>
                <a:lnTo>
                  <a:pt x="469531" y="586447"/>
                </a:lnTo>
                <a:lnTo>
                  <a:pt x="433908" y="549478"/>
                </a:lnTo>
                <a:lnTo>
                  <a:pt x="397776" y="512889"/>
                </a:lnTo>
                <a:lnTo>
                  <a:pt x="361061" y="476669"/>
                </a:lnTo>
                <a:lnTo>
                  <a:pt x="323735" y="440804"/>
                </a:lnTo>
                <a:lnTo>
                  <a:pt x="285737" y="405320"/>
                </a:lnTo>
                <a:lnTo>
                  <a:pt x="280123" y="409841"/>
                </a:lnTo>
                <a:lnTo>
                  <a:pt x="292239" y="430377"/>
                </a:lnTo>
                <a:lnTo>
                  <a:pt x="306565" y="454698"/>
                </a:lnTo>
                <a:lnTo>
                  <a:pt x="334441" y="498589"/>
                </a:lnTo>
                <a:lnTo>
                  <a:pt x="363677" y="541502"/>
                </a:lnTo>
                <a:lnTo>
                  <a:pt x="394233" y="583438"/>
                </a:lnTo>
                <a:lnTo>
                  <a:pt x="426046" y="624370"/>
                </a:lnTo>
                <a:lnTo>
                  <a:pt x="459066" y="664324"/>
                </a:lnTo>
                <a:lnTo>
                  <a:pt x="493242" y="703249"/>
                </a:lnTo>
                <a:lnTo>
                  <a:pt x="528497" y="741172"/>
                </a:lnTo>
                <a:lnTo>
                  <a:pt x="564794" y="778065"/>
                </a:lnTo>
                <a:lnTo>
                  <a:pt x="603224" y="812622"/>
                </a:lnTo>
                <a:lnTo>
                  <a:pt x="703237" y="898398"/>
                </a:lnTo>
                <a:lnTo>
                  <a:pt x="741768" y="898398"/>
                </a:lnTo>
                <a:close/>
              </a:path>
              <a:path w="991235" h="898525">
                <a:moveTo>
                  <a:pt x="990790" y="898398"/>
                </a:moveTo>
                <a:lnTo>
                  <a:pt x="945210" y="846670"/>
                </a:lnTo>
                <a:lnTo>
                  <a:pt x="910590" y="810387"/>
                </a:lnTo>
                <a:lnTo>
                  <a:pt x="875245" y="774776"/>
                </a:lnTo>
                <a:lnTo>
                  <a:pt x="768629" y="669467"/>
                </a:lnTo>
                <a:lnTo>
                  <a:pt x="733882" y="634047"/>
                </a:lnTo>
                <a:lnTo>
                  <a:pt x="700138" y="598004"/>
                </a:lnTo>
                <a:lnTo>
                  <a:pt x="667740" y="561213"/>
                </a:lnTo>
                <a:lnTo>
                  <a:pt x="637019" y="523506"/>
                </a:lnTo>
                <a:lnTo>
                  <a:pt x="608317" y="484771"/>
                </a:lnTo>
                <a:lnTo>
                  <a:pt x="581977" y="444855"/>
                </a:lnTo>
                <a:lnTo>
                  <a:pt x="537527" y="369849"/>
                </a:lnTo>
                <a:lnTo>
                  <a:pt x="511124" y="331622"/>
                </a:lnTo>
                <a:lnTo>
                  <a:pt x="478459" y="296049"/>
                </a:lnTo>
                <a:lnTo>
                  <a:pt x="441960" y="265557"/>
                </a:lnTo>
                <a:lnTo>
                  <a:pt x="402793" y="240334"/>
                </a:lnTo>
                <a:lnTo>
                  <a:pt x="362089" y="219252"/>
                </a:lnTo>
                <a:lnTo>
                  <a:pt x="320954" y="201155"/>
                </a:lnTo>
                <a:lnTo>
                  <a:pt x="274193" y="182816"/>
                </a:lnTo>
                <a:lnTo>
                  <a:pt x="227495" y="164973"/>
                </a:lnTo>
                <a:lnTo>
                  <a:pt x="181800" y="146304"/>
                </a:lnTo>
                <a:lnTo>
                  <a:pt x="138074" y="125488"/>
                </a:lnTo>
                <a:lnTo>
                  <a:pt x="97243" y="101206"/>
                </a:lnTo>
                <a:lnTo>
                  <a:pt x="60274" y="72123"/>
                </a:lnTo>
                <a:lnTo>
                  <a:pt x="28117" y="36957"/>
                </a:lnTo>
                <a:lnTo>
                  <a:pt x="0" y="0"/>
                </a:lnTo>
                <a:lnTo>
                  <a:pt x="11430" y="144449"/>
                </a:lnTo>
                <a:lnTo>
                  <a:pt x="16167" y="194106"/>
                </a:lnTo>
                <a:lnTo>
                  <a:pt x="21488" y="243713"/>
                </a:lnTo>
                <a:lnTo>
                  <a:pt x="27470" y="293230"/>
                </a:lnTo>
                <a:lnTo>
                  <a:pt x="34188" y="342658"/>
                </a:lnTo>
                <a:lnTo>
                  <a:pt x="41744" y="391972"/>
                </a:lnTo>
                <a:lnTo>
                  <a:pt x="50190" y="441172"/>
                </a:lnTo>
                <a:lnTo>
                  <a:pt x="59613" y="490232"/>
                </a:lnTo>
                <a:lnTo>
                  <a:pt x="70091" y="539127"/>
                </a:lnTo>
                <a:lnTo>
                  <a:pt x="81699" y="587844"/>
                </a:lnTo>
                <a:lnTo>
                  <a:pt x="94526" y="636384"/>
                </a:lnTo>
                <a:lnTo>
                  <a:pt x="108635" y="684707"/>
                </a:lnTo>
                <a:lnTo>
                  <a:pt x="123952" y="732561"/>
                </a:lnTo>
                <a:lnTo>
                  <a:pt x="141033" y="779957"/>
                </a:lnTo>
                <a:lnTo>
                  <a:pt x="159867" y="826808"/>
                </a:lnTo>
                <a:lnTo>
                  <a:pt x="180454" y="873023"/>
                </a:lnTo>
                <a:lnTo>
                  <a:pt x="192913" y="898398"/>
                </a:lnTo>
                <a:lnTo>
                  <a:pt x="195986" y="898398"/>
                </a:lnTo>
                <a:lnTo>
                  <a:pt x="259486" y="898398"/>
                </a:lnTo>
                <a:lnTo>
                  <a:pt x="231076" y="847763"/>
                </a:lnTo>
                <a:lnTo>
                  <a:pt x="208762" y="804418"/>
                </a:lnTo>
                <a:lnTo>
                  <a:pt x="187706" y="760361"/>
                </a:lnTo>
                <a:lnTo>
                  <a:pt x="167855" y="715683"/>
                </a:lnTo>
                <a:lnTo>
                  <a:pt x="149186" y="670483"/>
                </a:lnTo>
                <a:lnTo>
                  <a:pt x="131927" y="624509"/>
                </a:lnTo>
                <a:lnTo>
                  <a:pt x="116078" y="578002"/>
                </a:lnTo>
                <a:lnTo>
                  <a:pt x="101600" y="530999"/>
                </a:lnTo>
                <a:lnTo>
                  <a:pt x="88506" y="483539"/>
                </a:lnTo>
                <a:lnTo>
                  <a:pt x="76758" y="435686"/>
                </a:lnTo>
                <a:lnTo>
                  <a:pt x="66370" y="387477"/>
                </a:lnTo>
                <a:lnTo>
                  <a:pt x="57327" y="338950"/>
                </a:lnTo>
                <a:lnTo>
                  <a:pt x="49606" y="290169"/>
                </a:lnTo>
                <a:lnTo>
                  <a:pt x="43192" y="241173"/>
                </a:lnTo>
                <a:lnTo>
                  <a:pt x="38100" y="192011"/>
                </a:lnTo>
                <a:lnTo>
                  <a:pt x="34290" y="142735"/>
                </a:lnTo>
                <a:lnTo>
                  <a:pt x="31775" y="93370"/>
                </a:lnTo>
                <a:lnTo>
                  <a:pt x="31572" y="85699"/>
                </a:lnTo>
                <a:lnTo>
                  <a:pt x="33756" y="88506"/>
                </a:lnTo>
                <a:lnTo>
                  <a:pt x="44894" y="99466"/>
                </a:lnTo>
                <a:lnTo>
                  <a:pt x="102501" y="148691"/>
                </a:lnTo>
                <a:lnTo>
                  <a:pt x="140830" y="172783"/>
                </a:lnTo>
                <a:lnTo>
                  <a:pt x="180149" y="193941"/>
                </a:lnTo>
                <a:lnTo>
                  <a:pt x="219837" y="213537"/>
                </a:lnTo>
                <a:lnTo>
                  <a:pt x="259334" y="232371"/>
                </a:lnTo>
                <a:lnTo>
                  <a:pt x="298018" y="251256"/>
                </a:lnTo>
                <a:lnTo>
                  <a:pt x="335559" y="271157"/>
                </a:lnTo>
                <a:lnTo>
                  <a:pt x="371475" y="292176"/>
                </a:lnTo>
                <a:lnTo>
                  <a:pt x="404876" y="315239"/>
                </a:lnTo>
                <a:lnTo>
                  <a:pt x="434848" y="341287"/>
                </a:lnTo>
                <a:lnTo>
                  <a:pt x="461060" y="370332"/>
                </a:lnTo>
                <a:lnTo>
                  <a:pt x="484289" y="403707"/>
                </a:lnTo>
                <a:lnTo>
                  <a:pt x="506818" y="439991"/>
                </a:lnTo>
                <a:lnTo>
                  <a:pt x="530936" y="477786"/>
                </a:lnTo>
                <a:lnTo>
                  <a:pt x="561924" y="519633"/>
                </a:lnTo>
                <a:lnTo>
                  <a:pt x="595579" y="558584"/>
                </a:lnTo>
                <a:lnTo>
                  <a:pt x="631380" y="595096"/>
                </a:lnTo>
                <a:lnTo>
                  <a:pt x="668769" y="629627"/>
                </a:lnTo>
                <a:lnTo>
                  <a:pt x="707224" y="662635"/>
                </a:lnTo>
                <a:lnTo>
                  <a:pt x="746188" y="694563"/>
                </a:lnTo>
                <a:lnTo>
                  <a:pt x="824242" y="756907"/>
                </a:lnTo>
                <a:lnTo>
                  <a:pt x="862901" y="788441"/>
                </a:lnTo>
                <a:lnTo>
                  <a:pt x="900734" y="820839"/>
                </a:lnTo>
                <a:lnTo>
                  <a:pt x="937285" y="854481"/>
                </a:lnTo>
                <a:lnTo>
                  <a:pt x="972134" y="889723"/>
                </a:lnTo>
                <a:lnTo>
                  <a:pt x="979766" y="898398"/>
                </a:lnTo>
                <a:lnTo>
                  <a:pt x="990790" y="898398"/>
                </a:lnTo>
                <a:close/>
              </a:path>
            </a:pathLst>
          </a:custGeom>
          <a:solidFill>
            <a:srgbClr val="0C210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559171" y="8833116"/>
            <a:ext cx="779780" cy="1454150"/>
          </a:xfrm>
          <a:custGeom>
            <a:avLst/>
            <a:gdLst/>
            <a:ahLst/>
            <a:cxnLst/>
            <a:rect l="l" t="t" r="r" b="b"/>
            <a:pathLst>
              <a:path w="779779" h="1454150">
                <a:moveTo>
                  <a:pt x="604583" y="102971"/>
                </a:moveTo>
                <a:lnTo>
                  <a:pt x="576453" y="146481"/>
                </a:lnTo>
                <a:lnTo>
                  <a:pt x="558584" y="193395"/>
                </a:lnTo>
                <a:lnTo>
                  <a:pt x="543674" y="241261"/>
                </a:lnTo>
                <a:lnTo>
                  <a:pt x="531266" y="289852"/>
                </a:lnTo>
                <a:lnTo>
                  <a:pt x="520903" y="338937"/>
                </a:lnTo>
                <a:lnTo>
                  <a:pt x="512102" y="388239"/>
                </a:lnTo>
                <a:lnTo>
                  <a:pt x="504431" y="437527"/>
                </a:lnTo>
                <a:lnTo>
                  <a:pt x="476529" y="631977"/>
                </a:lnTo>
                <a:lnTo>
                  <a:pt x="470471" y="681113"/>
                </a:lnTo>
                <a:lnTo>
                  <a:pt x="465112" y="730288"/>
                </a:lnTo>
                <a:lnTo>
                  <a:pt x="438670" y="1024648"/>
                </a:lnTo>
                <a:lnTo>
                  <a:pt x="433730" y="1073378"/>
                </a:lnTo>
                <a:lnTo>
                  <a:pt x="427355" y="1122006"/>
                </a:lnTo>
                <a:lnTo>
                  <a:pt x="418769" y="1170279"/>
                </a:lnTo>
                <a:lnTo>
                  <a:pt x="407835" y="1218057"/>
                </a:lnTo>
                <a:lnTo>
                  <a:pt x="394385" y="1265186"/>
                </a:lnTo>
                <a:lnTo>
                  <a:pt x="378282" y="1311541"/>
                </a:lnTo>
                <a:lnTo>
                  <a:pt x="359587" y="1356995"/>
                </a:lnTo>
                <a:lnTo>
                  <a:pt x="338620" y="1401419"/>
                </a:lnTo>
                <a:lnTo>
                  <a:pt x="316026" y="1445107"/>
                </a:lnTo>
                <a:lnTo>
                  <a:pt x="311238" y="1453896"/>
                </a:lnTo>
                <a:lnTo>
                  <a:pt x="358444" y="1453896"/>
                </a:lnTo>
                <a:lnTo>
                  <a:pt x="370928" y="1414411"/>
                </a:lnTo>
                <a:lnTo>
                  <a:pt x="399872" y="1319085"/>
                </a:lnTo>
                <a:lnTo>
                  <a:pt x="444258" y="1176591"/>
                </a:lnTo>
                <a:lnTo>
                  <a:pt x="458470" y="1128750"/>
                </a:lnTo>
                <a:lnTo>
                  <a:pt x="471805" y="1080592"/>
                </a:lnTo>
                <a:lnTo>
                  <a:pt x="484327" y="1032090"/>
                </a:lnTo>
                <a:lnTo>
                  <a:pt x="495427" y="983449"/>
                </a:lnTo>
                <a:lnTo>
                  <a:pt x="505320" y="934707"/>
                </a:lnTo>
                <a:lnTo>
                  <a:pt x="514223" y="885875"/>
                </a:lnTo>
                <a:lnTo>
                  <a:pt x="522325" y="836993"/>
                </a:lnTo>
                <a:lnTo>
                  <a:pt x="529844" y="788098"/>
                </a:lnTo>
                <a:lnTo>
                  <a:pt x="558152" y="592886"/>
                </a:lnTo>
                <a:lnTo>
                  <a:pt x="563118" y="542886"/>
                </a:lnTo>
                <a:lnTo>
                  <a:pt x="566978" y="493268"/>
                </a:lnTo>
                <a:lnTo>
                  <a:pt x="575779" y="346087"/>
                </a:lnTo>
                <a:lnTo>
                  <a:pt x="579081" y="297408"/>
                </a:lnTo>
                <a:lnTo>
                  <a:pt x="583234" y="248805"/>
                </a:lnTo>
                <a:lnTo>
                  <a:pt x="588606" y="200240"/>
                </a:lnTo>
                <a:lnTo>
                  <a:pt x="595591" y="151650"/>
                </a:lnTo>
                <a:lnTo>
                  <a:pt x="604583" y="102971"/>
                </a:lnTo>
                <a:close/>
              </a:path>
              <a:path w="779779" h="1454150">
                <a:moveTo>
                  <a:pt x="779360" y="774915"/>
                </a:moveTo>
                <a:lnTo>
                  <a:pt x="778624" y="722985"/>
                </a:lnTo>
                <a:lnTo>
                  <a:pt x="776071" y="671195"/>
                </a:lnTo>
                <a:lnTo>
                  <a:pt x="771829" y="619658"/>
                </a:lnTo>
                <a:lnTo>
                  <a:pt x="765987" y="568464"/>
                </a:lnTo>
                <a:lnTo>
                  <a:pt x="758685" y="517372"/>
                </a:lnTo>
                <a:lnTo>
                  <a:pt x="755611" y="498830"/>
                </a:lnTo>
                <a:lnTo>
                  <a:pt x="750277" y="466572"/>
                </a:lnTo>
                <a:lnTo>
                  <a:pt x="740854" y="416026"/>
                </a:lnTo>
                <a:lnTo>
                  <a:pt x="730478" y="365747"/>
                </a:lnTo>
                <a:lnTo>
                  <a:pt x="719201" y="315709"/>
                </a:lnTo>
                <a:lnTo>
                  <a:pt x="707097" y="265899"/>
                </a:lnTo>
                <a:lnTo>
                  <a:pt x="694232" y="216331"/>
                </a:lnTo>
                <a:lnTo>
                  <a:pt x="680669" y="166966"/>
                </a:lnTo>
                <a:lnTo>
                  <a:pt x="666470" y="117805"/>
                </a:lnTo>
                <a:lnTo>
                  <a:pt x="651713" y="68834"/>
                </a:lnTo>
                <a:lnTo>
                  <a:pt x="630110" y="0"/>
                </a:lnTo>
                <a:lnTo>
                  <a:pt x="617651" y="15392"/>
                </a:lnTo>
                <a:lnTo>
                  <a:pt x="585762" y="54635"/>
                </a:lnTo>
                <a:lnTo>
                  <a:pt x="554913" y="93357"/>
                </a:lnTo>
                <a:lnTo>
                  <a:pt x="524446" y="132435"/>
                </a:lnTo>
                <a:lnTo>
                  <a:pt x="494398" y="171881"/>
                </a:lnTo>
                <a:lnTo>
                  <a:pt x="464820" y="211721"/>
                </a:lnTo>
                <a:lnTo>
                  <a:pt x="435775" y="251980"/>
                </a:lnTo>
                <a:lnTo>
                  <a:pt x="407289" y="292671"/>
                </a:lnTo>
                <a:lnTo>
                  <a:pt x="379437" y="333806"/>
                </a:lnTo>
                <a:lnTo>
                  <a:pt x="352247" y="375399"/>
                </a:lnTo>
                <a:lnTo>
                  <a:pt x="325767" y="417474"/>
                </a:lnTo>
                <a:lnTo>
                  <a:pt x="300062" y="460057"/>
                </a:lnTo>
                <a:lnTo>
                  <a:pt x="275170" y="503161"/>
                </a:lnTo>
                <a:lnTo>
                  <a:pt x="251142" y="546798"/>
                </a:lnTo>
                <a:lnTo>
                  <a:pt x="228028" y="590981"/>
                </a:lnTo>
                <a:lnTo>
                  <a:pt x="205867" y="635749"/>
                </a:lnTo>
                <a:lnTo>
                  <a:pt x="184721" y="681088"/>
                </a:lnTo>
                <a:lnTo>
                  <a:pt x="164236" y="726706"/>
                </a:lnTo>
                <a:lnTo>
                  <a:pt x="145046" y="772896"/>
                </a:lnTo>
                <a:lnTo>
                  <a:pt x="127139" y="819632"/>
                </a:lnTo>
                <a:lnTo>
                  <a:pt x="110490" y="866851"/>
                </a:lnTo>
                <a:lnTo>
                  <a:pt x="95059" y="914527"/>
                </a:lnTo>
                <a:lnTo>
                  <a:pt x="80848" y="962596"/>
                </a:lnTo>
                <a:lnTo>
                  <a:pt x="67818" y="1011034"/>
                </a:lnTo>
                <a:lnTo>
                  <a:pt x="55968" y="1059738"/>
                </a:lnTo>
                <a:lnTo>
                  <a:pt x="45212" y="1108811"/>
                </a:lnTo>
                <a:lnTo>
                  <a:pt x="35598" y="1158049"/>
                </a:lnTo>
                <a:lnTo>
                  <a:pt x="27063" y="1207477"/>
                </a:lnTo>
                <a:lnTo>
                  <a:pt x="19596" y="1257046"/>
                </a:lnTo>
                <a:lnTo>
                  <a:pt x="13157" y="1306703"/>
                </a:lnTo>
                <a:lnTo>
                  <a:pt x="7747" y="1356410"/>
                </a:lnTo>
                <a:lnTo>
                  <a:pt x="3327" y="1406118"/>
                </a:lnTo>
                <a:lnTo>
                  <a:pt x="0" y="1453896"/>
                </a:lnTo>
                <a:lnTo>
                  <a:pt x="74803" y="1453896"/>
                </a:lnTo>
                <a:lnTo>
                  <a:pt x="77622" y="1411643"/>
                </a:lnTo>
                <a:lnTo>
                  <a:pt x="81368" y="1362951"/>
                </a:lnTo>
                <a:lnTo>
                  <a:pt x="85725" y="1314373"/>
                </a:lnTo>
                <a:lnTo>
                  <a:pt x="90855" y="1265936"/>
                </a:lnTo>
                <a:lnTo>
                  <a:pt x="96875" y="1217752"/>
                </a:lnTo>
                <a:lnTo>
                  <a:pt x="103949" y="1169644"/>
                </a:lnTo>
                <a:lnTo>
                  <a:pt x="112204" y="1121854"/>
                </a:lnTo>
                <a:lnTo>
                  <a:pt x="121780" y="1074343"/>
                </a:lnTo>
                <a:lnTo>
                  <a:pt x="132295" y="1026972"/>
                </a:lnTo>
                <a:lnTo>
                  <a:pt x="143967" y="979881"/>
                </a:lnTo>
                <a:lnTo>
                  <a:pt x="156756" y="933056"/>
                </a:lnTo>
                <a:lnTo>
                  <a:pt x="170624" y="886498"/>
                </a:lnTo>
                <a:lnTo>
                  <a:pt x="185521" y="840219"/>
                </a:lnTo>
                <a:lnTo>
                  <a:pt x="201422" y="794232"/>
                </a:lnTo>
                <a:lnTo>
                  <a:pt x="218274" y="748538"/>
                </a:lnTo>
                <a:lnTo>
                  <a:pt x="236054" y="703122"/>
                </a:lnTo>
                <a:lnTo>
                  <a:pt x="254812" y="658101"/>
                </a:lnTo>
                <a:lnTo>
                  <a:pt x="274421" y="613384"/>
                </a:lnTo>
                <a:lnTo>
                  <a:pt x="294868" y="568985"/>
                </a:lnTo>
                <a:lnTo>
                  <a:pt x="316141" y="524929"/>
                </a:lnTo>
                <a:lnTo>
                  <a:pt x="338239" y="481241"/>
                </a:lnTo>
                <a:lnTo>
                  <a:pt x="361162" y="437934"/>
                </a:lnTo>
                <a:lnTo>
                  <a:pt x="384898" y="395033"/>
                </a:lnTo>
                <a:lnTo>
                  <a:pt x="409435" y="352564"/>
                </a:lnTo>
                <a:lnTo>
                  <a:pt x="434784" y="310540"/>
                </a:lnTo>
                <a:lnTo>
                  <a:pt x="460933" y="268973"/>
                </a:lnTo>
                <a:lnTo>
                  <a:pt x="487883" y="227901"/>
                </a:lnTo>
                <a:lnTo>
                  <a:pt x="515607" y="187337"/>
                </a:lnTo>
                <a:lnTo>
                  <a:pt x="544131" y="147307"/>
                </a:lnTo>
                <a:lnTo>
                  <a:pt x="573417" y="107823"/>
                </a:lnTo>
                <a:lnTo>
                  <a:pt x="603478" y="68922"/>
                </a:lnTo>
                <a:lnTo>
                  <a:pt x="621182" y="46913"/>
                </a:lnTo>
                <a:lnTo>
                  <a:pt x="630275" y="75412"/>
                </a:lnTo>
                <a:lnTo>
                  <a:pt x="644842" y="124104"/>
                </a:lnTo>
                <a:lnTo>
                  <a:pt x="658495" y="173062"/>
                </a:lnTo>
                <a:lnTo>
                  <a:pt x="671144" y="222275"/>
                </a:lnTo>
                <a:lnTo>
                  <a:pt x="682752" y="271729"/>
                </a:lnTo>
                <a:lnTo>
                  <a:pt x="693216" y="321386"/>
                </a:lnTo>
                <a:lnTo>
                  <a:pt x="702513" y="371233"/>
                </a:lnTo>
                <a:lnTo>
                  <a:pt x="710539" y="421259"/>
                </a:lnTo>
                <a:lnTo>
                  <a:pt x="717245" y="471436"/>
                </a:lnTo>
                <a:lnTo>
                  <a:pt x="722566" y="521728"/>
                </a:lnTo>
                <a:lnTo>
                  <a:pt x="726427" y="572135"/>
                </a:lnTo>
                <a:lnTo>
                  <a:pt x="728840" y="622515"/>
                </a:lnTo>
                <a:lnTo>
                  <a:pt x="729843" y="672884"/>
                </a:lnTo>
                <a:lnTo>
                  <a:pt x="729386" y="723176"/>
                </a:lnTo>
                <a:lnTo>
                  <a:pt x="727392" y="773328"/>
                </a:lnTo>
                <a:lnTo>
                  <a:pt x="723798" y="823290"/>
                </a:lnTo>
                <a:lnTo>
                  <a:pt x="718566" y="872985"/>
                </a:lnTo>
                <a:lnTo>
                  <a:pt x="711606" y="922362"/>
                </a:lnTo>
                <a:lnTo>
                  <a:pt x="702868" y="971359"/>
                </a:lnTo>
                <a:lnTo>
                  <a:pt x="692289" y="1019911"/>
                </a:lnTo>
                <a:lnTo>
                  <a:pt x="679805" y="1067943"/>
                </a:lnTo>
                <a:lnTo>
                  <a:pt x="665353" y="1115415"/>
                </a:lnTo>
                <a:lnTo>
                  <a:pt x="649185" y="1162316"/>
                </a:lnTo>
                <a:lnTo>
                  <a:pt x="630796" y="1208379"/>
                </a:lnTo>
                <a:lnTo>
                  <a:pt x="610400" y="1253693"/>
                </a:lnTo>
                <a:lnTo>
                  <a:pt x="588225" y="1298346"/>
                </a:lnTo>
                <a:lnTo>
                  <a:pt x="564540" y="1342415"/>
                </a:lnTo>
                <a:lnTo>
                  <a:pt x="539546" y="1386014"/>
                </a:lnTo>
                <a:lnTo>
                  <a:pt x="513486" y="1429207"/>
                </a:lnTo>
                <a:lnTo>
                  <a:pt x="498017" y="1453896"/>
                </a:lnTo>
                <a:lnTo>
                  <a:pt x="564756" y="1453896"/>
                </a:lnTo>
                <a:lnTo>
                  <a:pt x="588987" y="1415961"/>
                </a:lnTo>
                <a:lnTo>
                  <a:pt x="615746" y="1371612"/>
                </a:lnTo>
                <a:lnTo>
                  <a:pt x="641197" y="1326388"/>
                </a:lnTo>
                <a:lnTo>
                  <a:pt x="665086" y="1280198"/>
                </a:lnTo>
                <a:lnTo>
                  <a:pt x="687158" y="1232941"/>
                </a:lnTo>
                <a:lnTo>
                  <a:pt x="707148" y="1184516"/>
                </a:lnTo>
                <a:lnTo>
                  <a:pt x="724827" y="1134821"/>
                </a:lnTo>
                <a:lnTo>
                  <a:pt x="739762" y="1084440"/>
                </a:lnTo>
                <a:lnTo>
                  <a:pt x="752132" y="1033564"/>
                </a:lnTo>
                <a:lnTo>
                  <a:pt x="762050" y="982281"/>
                </a:lnTo>
                <a:lnTo>
                  <a:pt x="769632" y="930681"/>
                </a:lnTo>
                <a:lnTo>
                  <a:pt x="774966" y="878852"/>
                </a:lnTo>
                <a:lnTo>
                  <a:pt x="778179" y="826897"/>
                </a:lnTo>
                <a:lnTo>
                  <a:pt x="779360" y="774915"/>
                </a:lnTo>
                <a:close/>
              </a:path>
            </a:pathLst>
          </a:custGeom>
          <a:solidFill>
            <a:srgbClr val="0C210E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105235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522202" y="3314700"/>
            <a:ext cx="4304665" cy="8775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5600" spc="20" dirty="0">
                <a:solidFill>
                  <a:srgbClr val="1A401F"/>
                </a:solidFill>
                <a:latin typeface="Lucida Sans Unicode"/>
                <a:cs typeface="Lucida Sans Unicode"/>
              </a:rPr>
              <a:t>Introduction</a:t>
            </a:r>
            <a:endParaRPr sz="5600" dirty="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1981200" y="4457700"/>
            <a:ext cx="14567300" cy="30110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600700" marR="5080" algn="just">
              <a:lnSpc>
                <a:spcPct val="115599"/>
              </a:lnSpc>
              <a:spcBef>
                <a:spcPts val="95"/>
              </a:spcBef>
            </a:pPr>
            <a:r>
              <a:rPr lang="en-US" sz="2800" dirty="0"/>
              <a:t>A smart health soil monitor is a </a:t>
            </a:r>
            <a:r>
              <a:rPr lang="en-US" sz="2800" dirty="0" smtClean="0"/>
              <a:t>Website </a:t>
            </a:r>
            <a:r>
              <a:rPr lang="en-US" sz="2800" dirty="0"/>
              <a:t>designed to assess and monitor the health and quality of soil in agricultural or gardening settings. </a:t>
            </a:r>
            <a:r>
              <a:rPr lang="en-US" sz="2800" dirty="0" smtClean="0"/>
              <a:t>These Website </a:t>
            </a:r>
            <a:r>
              <a:rPr lang="en-US" sz="2800" dirty="0"/>
              <a:t>utilize various </a:t>
            </a:r>
            <a:r>
              <a:rPr lang="en-US" sz="2800" dirty="0" smtClean="0"/>
              <a:t>technologies </a:t>
            </a:r>
            <a:r>
              <a:rPr lang="en-US" sz="2800" dirty="0"/>
              <a:t>to collect data on soil conditions, providing valuable information to farmers, gardeners, or researchers.</a:t>
            </a:r>
            <a:endParaRPr sz="2800" spc="-25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105235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543800" y="1641139"/>
            <a:ext cx="8251198" cy="6270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4000" b="1" dirty="0" smtClean="0"/>
              <a:t>Agricultural Challenges</a:t>
            </a:r>
            <a:endParaRPr sz="4000" dirty="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1981200" y="4457700"/>
            <a:ext cx="14567300" cy="30110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600700" marR="5080" algn="just">
              <a:lnSpc>
                <a:spcPct val="115599"/>
              </a:lnSpc>
              <a:spcBef>
                <a:spcPts val="95"/>
              </a:spcBef>
            </a:pPr>
            <a:r>
              <a:rPr lang="en-US" sz="2800" dirty="0"/>
              <a:t>A smart health soil monitor is a </a:t>
            </a:r>
            <a:r>
              <a:rPr lang="en-US" sz="2800" dirty="0" smtClean="0"/>
              <a:t>Website </a:t>
            </a:r>
            <a:r>
              <a:rPr lang="en-US" sz="2800" dirty="0"/>
              <a:t>designed to assess and monitor the health and quality of soil in agricultural or gardening settings. </a:t>
            </a:r>
            <a:r>
              <a:rPr lang="en-US" sz="2800" dirty="0" smtClean="0"/>
              <a:t>These Website </a:t>
            </a:r>
            <a:r>
              <a:rPr lang="en-US" sz="2800" dirty="0"/>
              <a:t>utilize various </a:t>
            </a:r>
            <a:r>
              <a:rPr lang="en-US" sz="2800" dirty="0" smtClean="0"/>
              <a:t>technologies </a:t>
            </a:r>
            <a:r>
              <a:rPr lang="en-US" sz="2800" dirty="0"/>
              <a:t>to collect data on soil conditions, providing valuable information to farmers, gardeners, or researchers.</a:t>
            </a:r>
            <a:endParaRPr sz="2800" spc="-25" dirty="0"/>
          </a:p>
        </p:txBody>
      </p:sp>
      <p:sp>
        <p:nvSpPr>
          <p:cNvPr id="5" name="object 3"/>
          <p:cNvSpPr txBox="1">
            <a:spLocks/>
          </p:cNvSpPr>
          <p:nvPr/>
        </p:nvSpPr>
        <p:spPr>
          <a:xfrm>
            <a:off x="7467600" y="2705100"/>
            <a:ext cx="8251198" cy="702884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/>
              <a:t>Challenges in Traditional Soil Analysis:</a:t>
            </a:r>
            <a:endParaRPr lang="en-US" sz="2400" dirty="0"/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Time-consuming and cumbersome methods lead to inefficiencies.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/>
              <a:t>Inaccuracy in Decision-Making:</a:t>
            </a:r>
            <a:endParaRPr lang="en-US" sz="2400" dirty="0"/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Lack of precise data results in suboptimal farming decisions.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/>
              <a:t>Limited Accessibility:</a:t>
            </a:r>
            <a:endParaRPr lang="en-US" sz="2400" dirty="0"/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Many farmers face barriers in accessing advanced soil analysis technologies.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/>
              <a:t>Complexity in Soil Management:</a:t>
            </a:r>
            <a:endParaRPr lang="en-US" sz="2400" dirty="0"/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Traditional methods make soil management more complex than necessary.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/>
              <a:t>Uninformed Resource Utilization:</a:t>
            </a:r>
            <a:endParaRPr lang="en-US" sz="2400" dirty="0"/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Lack of insights leads to inefficient use of medicines, fertilizers, and tools.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/>
              <a:t>Sustainability Concerns:</a:t>
            </a:r>
            <a:endParaRPr lang="en-US" sz="2400" dirty="0"/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Current practices may not align with sustainable agricultural principles.</a:t>
            </a:r>
          </a:p>
          <a:p>
            <a:r>
              <a:rPr lang="en-US" sz="2400" dirty="0"/>
              <a:t/>
            </a:r>
            <a:br>
              <a:rPr lang="en-US" sz="2400" dirty="0"/>
            </a:br>
            <a:endParaRPr lang="en-US" sz="2400" kern="0" dirty="0">
              <a:latin typeface="Lucida Sans Unicode"/>
              <a:cs typeface="Lucida Sans Unicode"/>
            </a:endParaRPr>
          </a:p>
        </p:txBody>
      </p:sp>
    </p:spTree>
    <p:extLst>
      <p:ext uri="{BB962C8B-B14F-4D97-AF65-F5344CB8AC3E}">
        <p14:creationId xmlns:p14="http://schemas.microsoft.com/office/powerpoint/2010/main" val="405137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545505" y="0"/>
            <a:ext cx="10742494" cy="10286999"/>
          </a:xfrm>
          <a:prstGeom prst="rect">
            <a:avLst/>
          </a:prstGeom>
        </p:spPr>
      </p:pic>
      <p:sp>
        <p:nvSpPr>
          <p:cNvPr id="5" name="object 14"/>
          <p:cNvSpPr txBox="1">
            <a:spLocks noGrp="1"/>
          </p:cNvSpPr>
          <p:nvPr>
            <p:ph type="title"/>
          </p:nvPr>
        </p:nvSpPr>
        <p:spPr>
          <a:xfrm>
            <a:off x="481913" y="571500"/>
            <a:ext cx="8458200" cy="100027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b="1" dirty="0"/>
              <a:t>Seamless Operation:</a:t>
            </a:r>
            <a:r>
              <a:rPr lang="en-US" dirty="0"/>
              <a:t> Revolutionizes traditional soil analysis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object 14"/>
          <p:cNvSpPr txBox="1">
            <a:spLocks/>
          </p:cNvSpPr>
          <p:nvPr/>
        </p:nvSpPr>
        <p:spPr>
          <a:xfrm>
            <a:off x="481913" y="1943100"/>
            <a:ext cx="8458200" cy="198515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b="1" dirty="0"/>
              <a:t>Easy Input:</a:t>
            </a:r>
            <a:r>
              <a:rPr lang="en-US" dirty="0"/>
              <a:t> Capture soil photo, input address, and provide a brief description.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kern="0" dirty="0"/>
          </a:p>
        </p:txBody>
      </p:sp>
      <p:sp>
        <p:nvSpPr>
          <p:cNvPr id="7" name="object 14"/>
          <p:cNvSpPr txBox="1">
            <a:spLocks/>
          </p:cNvSpPr>
          <p:nvPr/>
        </p:nvSpPr>
        <p:spPr>
          <a:xfrm>
            <a:off x="481913" y="3238500"/>
            <a:ext cx="8458200" cy="2477601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b="1" dirty="0"/>
              <a:t>Advanced Algorithms:</a:t>
            </a:r>
            <a:r>
              <a:rPr lang="en-US" dirty="0"/>
              <a:t> Analyzes soil color, composition, and health with cutting-edge algorithms.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kern="0" dirty="0"/>
          </a:p>
        </p:txBody>
      </p:sp>
      <p:sp>
        <p:nvSpPr>
          <p:cNvPr id="8" name="object 14"/>
          <p:cNvSpPr txBox="1">
            <a:spLocks/>
          </p:cNvSpPr>
          <p:nvPr/>
        </p:nvSpPr>
        <p:spPr>
          <a:xfrm>
            <a:off x="481913" y="4991100"/>
            <a:ext cx="8458200" cy="2477601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b="1" dirty="0"/>
              <a:t>Instant Recommendations:</a:t>
            </a:r>
            <a:r>
              <a:rPr lang="en-US" dirty="0"/>
              <a:t> Receive quick suggestions for fertilization, crop choices, and potential issues.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kern="0" dirty="0"/>
          </a:p>
        </p:txBody>
      </p:sp>
      <p:sp>
        <p:nvSpPr>
          <p:cNvPr id="10" name="object 14"/>
          <p:cNvSpPr txBox="1">
            <a:spLocks/>
          </p:cNvSpPr>
          <p:nvPr/>
        </p:nvSpPr>
        <p:spPr>
          <a:xfrm>
            <a:off x="494270" y="6743700"/>
            <a:ext cx="8458200" cy="2477601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b="1" dirty="0"/>
              <a:t>User-Friendly Interface:</a:t>
            </a:r>
            <a:r>
              <a:rPr lang="en-US" dirty="0"/>
              <a:t> Accessible to all farmers with a simple and intuitive interface.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kern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1590" y="1576774"/>
            <a:ext cx="18266410" cy="8571865"/>
            <a:chOff x="0" y="1715379"/>
            <a:chExt cx="18266410" cy="85718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32858" y="1715379"/>
              <a:ext cx="14103065" cy="5614973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7060944"/>
              <a:ext cx="18265996" cy="3226055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14055" y="837810"/>
            <a:ext cx="5310545" cy="87331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5600" spc="140" dirty="0" smtClean="0">
                <a:solidFill>
                  <a:srgbClr val="1A401F"/>
                </a:solidFill>
                <a:latin typeface="Lucida Sans Unicode"/>
                <a:cs typeface="Lucida Sans Unicode"/>
              </a:rPr>
              <a:t>How it Works?</a:t>
            </a:r>
            <a:endParaRPr sz="5600" dirty="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133600" y="3887250"/>
            <a:ext cx="2217461" cy="434093"/>
          </a:xfrm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65"/>
              </a:spcBef>
            </a:pPr>
            <a:r>
              <a:rPr lang="en-US" sz="2350" spc="140" dirty="0" smtClean="0">
                <a:solidFill>
                  <a:srgbClr val="FFFFFF"/>
                </a:solidFill>
                <a:latin typeface="Lucida Sans Unicode"/>
                <a:cs typeface="Lucida Sans Unicode"/>
              </a:rPr>
              <a:t>Upload Photo</a:t>
            </a:r>
            <a:endParaRPr sz="2350" dirty="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867400" y="5462975"/>
            <a:ext cx="2144589" cy="4359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706120" algn="ctr">
              <a:lnSpc>
                <a:spcPct val="116500"/>
              </a:lnSpc>
              <a:spcBef>
                <a:spcPts val="100"/>
              </a:spcBef>
            </a:pPr>
            <a:r>
              <a:rPr lang="en-US" sz="2350" spc="240" dirty="0" smtClean="0">
                <a:solidFill>
                  <a:srgbClr val="FFFFFF"/>
                </a:solidFill>
                <a:latin typeface="Lucida Sans Unicode"/>
                <a:cs typeface="Lucida Sans Unicode"/>
              </a:rPr>
              <a:t>Address</a:t>
            </a:r>
            <a:endParaRPr sz="2350" dirty="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372600" y="2354944"/>
            <a:ext cx="2404227" cy="13078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32410" algn="ctr">
              <a:lnSpc>
                <a:spcPct val="116500"/>
              </a:lnSpc>
              <a:spcBef>
                <a:spcPts val="100"/>
              </a:spcBef>
            </a:pPr>
            <a:r>
              <a:rPr lang="en-US" sz="2350" spc="229" dirty="0" smtClean="0">
                <a:solidFill>
                  <a:srgbClr val="FFFFFF"/>
                </a:solidFill>
                <a:latin typeface="Lucida Sans Unicode"/>
                <a:cs typeface="Lucida Sans Unicode"/>
              </a:rPr>
              <a:t>Color</a:t>
            </a:r>
            <a:endParaRPr lang="en-US" sz="2350" spc="229" dirty="0">
              <a:solidFill>
                <a:srgbClr val="FFFFFF"/>
              </a:solidFill>
              <a:latin typeface="Lucida Sans Unicode"/>
              <a:cs typeface="Lucida Sans Unicode"/>
            </a:endParaRPr>
          </a:p>
          <a:p>
            <a:pPr marL="12700" marR="5080" indent="232410" algn="ctr">
              <a:lnSpc>
                <a:spcPct val="116500"/>
              </a:lnSpc>
              <a:spcBef>
                <a:spcPts val="100"/>
              </a:spcBef>
            </a:pPr>
            <a:r>
              <a:rPr lang="en-US" sz="2350" spc="229" dirty="0" smtClean="0">
                <a:solidFill>
                  <a:srgbClr val="FFFFFF"/>
                </a:solidFill>
                <a:latin typeface="Lucida Sans Unicode"/>
                <a:cs typeface="Lucida Sans Unicode"/>
              </a:rPr>
              <a:t>Of</a:t>
            </a:r>
          </a:p>
          <a:p>
            <a:pPr marL="12700" marR="5080" indent="232410" algn="ctr">
              <a:lnSpc>
                <a:spcPct val="116500"/>
              </a:lnSpc>
              <a:spcBef>
                <a:spcPts val="100"/>
              </a:spcBef>
            </a:pPr>
            <a:r>
              <a:rPr lang="en-US" sz="2350" spc="229" dirty="0" smtClean="0">
                <a:solidFill>
                  <a:srgbClr val="FFFFFF"/>
                </a:solidFill>
                <a:latin typeface="Lucida Sans Unicode"/>
                <a:cs typeface="Lucida Sans Unicode"/>
              </a:rPr>
              <a:t>Soil</a:t>
            </a:r>
            <a:endParaRPr sz="2350" dirty="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579936" y="4591069"/>
            <a:ext cx="3256982" cy="13078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558800" algn="ctr">
              <a:lnSpc>
                <a:spcPct val="116500"/>
              </a:lnSpc>
              <a:spcBef>
                <a:spcPts val="100"/>
              </a:spcBef>
            </a:pPr>
            <a:r>
              <a:rPr lang="en-US" sz="2350" spc="275" dirty="0" smtClean="0">
                <a:solidFill>
                  <a:srgbClr val="FFFFFF"/>
                </a:solidFill>
                <a:latin typeface="Lucida Sans Unicode"/>
                <a:cs typeface="Lucida Sans Unicode"/>
              </a:rPr>
              <a:t>Description</a:t>
            </a:r>
          </a:p>
          <a:p>
            <a:pPr marL="12700" marR="5080" indent="558800" algn="ctr">
              <a:lnSpc>
                <a:spcPct val="116500"/>
              </a:lnSpc>
              <a:spcBef>
                <a:spcPts val="100"/>
              </a:spcBef>
            </a:pPr>
            <a:r>
              <a:rPr lang="en-US" sz="2350" spc="275" dirty="0" smtClean="0">
                <a:solidFill>
                  <a:srgbClr val="FFFFFF"/>
                </a:solidFill>
                <a:latin typeface="Lucida Sans Unicode"/>
                <a:cs typeface="Lucida Sans Unicode"/>
              </a:rPr>
              <a:t>Of</a:t>
            </a:r>
          </a:p>
          <a:p>
            <a:pPr marL="12700" marR="5080" indent="558800" algn="ctr">
              <a:lnSpc>
                <a:spcPct val="116500"/>
              </a:lnSpc>
              <a:spcBef>
                <a:spcPts val="100"/>
              </a:spcBef>
            </a:pPr>
            <a:r>
              <a:rPr lang="en-US" sz="2350" spc="275" dirty="0" smtClean="0">
                <a:solidFill>
                  <a:srgbClr val="FFFFFF"/>
                </a:solidFill>
                <a:latin typeface="Lucida Sans Unicode"/>
                <a:cs typeface="Lucida Sans Unicode"/>
              </a:rPr>
              <a:t>Soil</a:t>
            </a:r>
            <a:endParaRPr sz="235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594507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77200" y="1181100"/>
            <a:ext cx="8769791" cy="891270"/>
          </a:xfrm>
          <a:prstGeom prst="rect">
            <a:avLst/>
          </a:prstGeom>
        </p:spPr>
        <p:txBody>
          <a:bodyPr vert="horz" wrap="square" lIns="0" tIns="82550" rIns="0" bIns="0" rtlCol="0">
            <a:spAutoFit/>
          </a:bodyPr>
          <a:lstStyle/>
          <a:p>
            <a:pPr marL="12700" marR="5080">
              <a:lnSpc>
                <a:spcPts val="6260"/>
              </a:lnSpc>
              <a:spcBef>
                <a:spcPts val="650"/>
              </a:spcBef>
            </a:pPr>
            <a:r>
              <a:rPr lang="en-US" sz="5600" dirty="0" smtClean="0">
                <a:latin typeface="Verdana"/>
                <a:cs typeface="Verdana"/>
              </a:rPr>
              <a:t>Data Analysis</a:t>
            </a:r>
            <a:endParaRPr sz="5600" dirty="0">
              <a:latin typeface="Verdana"/>
              <a:cs typeface="Verdana"/>
            </a:endParaRPr>
          </a:p>
        </p:txBody>
      </p:sp>
      <p:sp>
        <p:nvSpPr>
          <p:cNvPr id="5" name="object 3"/>
          <p:cNvSpPr txBox="1">
            <a:spLocks/>
          </p:cNvSpPr>
          <p:nvPr/>
        </p:nvSpPr>
        <p:spPr>
          <a:xfrm>
            <a:off x="7848600" y="2476500"/>
            <a:ext cx="9906000" cy="5669501"/>
          </a:xfrm>
          <a:prstGeom prst="rect">
            <a:avLst/>
          </a:prstGeom>
        </p:spPr>
        <p:txBody>
          <a:bodyPr vert="horz" wrap="square" lIns="0" tIns="82550" rIns="0" bIns="0" rtlCol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300" b="1" dirty="0"/>
              <a:t>Soil Description:</a:t>
            </a:r>
            <a:endParaRPr lang="en-US" sz="3300" dirty="0"/>
          </a:p>
          <a:p>
            <a:pPr lvl="1"/>
            <a:r>
              <a:rPr lang="en-US" sz="3300" dirty="0">
                <a:solidFill>
                  <a:schemeClr val="bg1"/>
                </a:solidFill>
              </a:rPr>
              <a:t>Capture a brief description of the soil's characteristics</a:t>
            </a:r>
            <a:r>
              <a:rPr lang="en-US" sz="33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300" b="1" dirty="0"/>
              <a:t>Crop Recommendations:</a:t>
            </a:r>
            <a:endParaRPr lang="en-US" sz="3300" dirty="0"/>
          </a:p>
          <a:p>
            <a:pPr lvl="1"/>
            <a:r>
              <a:rPr lang="en-US" sz="3300" dirty="0">
                <a:solidFill>
                  <a:schemeClr val="bg1"/>
                </a:solidFill>
              </a:rPr>
              <a:t>Receive instant recommendations on which crops are best suited for the analyzed soil.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300" b="1" dirty="0"/>
              <a:t>Medicine and Fertilizer Suggestions:</a:t>
            </a:r>
            <a:endParaRPr lang="en-US" sz="3300" dirty="0"/>
          </a:p>
          <a:p>
            <a:pPr lvl="1"/>
            <a:r>
              <a:rPr lang="en-US" sz="3300" dirty="0">
                <a:solidFill>
                  <a:schemeClr val="bg1"/>
                </a:solidFill>
              </a:rPr>
              <a:t>Get specific suggestions for medicines and fertilizers based on the soil's composition and health.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300" b="1" dirty="0"/>
              <a:t>Tool Recommendations:</a:t>
            </a:r>
            <a:endParaRPr lang="en-US" sz="3300" dirty="0"/>
          </a:p>
          <a:p>
            <a:pPr lvl="1"/>
            <a:r>
              <a:rPr lang="en-US" sz="3300" dirty="0">
                <a:solidFill>
                  <a:schemeClr val="bg1"/>
                </a:solidFill>
              </a:rPr>
              <a:t>Receive guidance on the most suitable tools for effective soil management.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"/>
          <p:cNvSpPr>
            <a:spLocks noGrp="1"/>
          </p:cNvSpPr>
          <p:nvPr>
            <p:ph type="body" idx="1"/>
          </p:nvPr>
        </p:nvSpPr>
        <p:spPr>
          <a:xfrm>
            <a:off x="990600" y="800100"/>
            <a:ext cx="14020800" cy="2831544"/>
          </a:xfrm>
        </p:spPr>
        <p:txBody>
          <a:bodyPr/>
          <a:lstStyle/>
          <a:p>
            <a:r>
              <a:rPr lang="en-US" sz="8800" b="1" dirty="0" smtClean="0"/>
              <a:t>Impact </a:t>
            </a:r>
            <a:r>
              <a:rPr lang="en-US" sz="8800" b="1" dirty="0"/>
              <a:t>on Agriculture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 It Gives</a:t>
            </a:r>
            <a:endParaRPr lang="en-US" sz="9600" dirty="0">
              <a:solidFill>
                <a:schemeClr val="bg1"/>
              </a:solidFill>
            </a:endParaRPr>
          </a:p>
        </p:txBody>
      </p:sp>
      <p:sp>
        <p:nvSpPr>
          <p:cNvPr id="26" name="object 3"/>
          <p:cNvSpPr txBox="1">
            <a:spLocks/>
          </p:cNvSpPr>
          <p:nvPr/>
        </p:nvSpPr>
        <p:spPr>
          <a:xfrm>
            <a:off x="3505200" y="3314700"/>
            <a:ext cx="9906000" cy="5669501"/>
          </a:xfrm>
          <a:prstGeom prst="rect">
            <a:avLst/>
          </a:prstGeom>
        </p:spPr>
        <p:txBody>
          <a:bodyPr vert="horz" wrap="square" lIns="0" tIns="82550" rIns="0" bIns="0" rtlCol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300" b="1" dirty="0"/>
              <a:t>Soil Description:</a:t>
            </a:r>
            <a:endParaRPr lang="en-US" sz="3300" dirty="0"/>
          </a:p>
          <a:p>
            <a:pPr lvl="1"/>
            <a:r>
              <a:rPr lang="en-US" sz="3300" dirty="0">
                <a:solidFill>
                  <a:schemeClr val="bg1"/>
                </a:solidFill>
              </a:rPr>
              <a:t>Capture a brief description of the soil's characteristics</a:t>
            </a:r>
            <a:r>
              <a:rPr lang="en-US" sz="33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300" b="1" dirty="0"/>
              <a:t>Crop Recommendations:</a:t>
            </a:r>
            <a:endParaRPr lang="en-US" sz="3300" dirty="0"/>
          </a:p>
          <a:p>
            <a:pPr lvl="1"/>
            <a:r>
              <a:rPr lang="en-US" sz="3300" dirty="0">
                <a:solidFill>
                  <a:schemeClr val="bg1"/>
                </a:solidFill>
              </a:rPr>
              <a:t>Receive instant recommendations on which crops are best suited for the analyzed soil.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300" b="1" dirty="0"/>
              <a:t>Medicine and Fertilizer Suggestions:</a:t>
            </a:r>
            <a:endParaRPr lang="en-US" sz="3300" dirty="0"/>
          </a:p>
          <a:p>
            <a:pPr lvl="1"/>
            <a:r>
              <a:rPr lang="en-US" sz="3300" dirty="0">
                <a:solidFill>
                  <a:schemeClr val="bg1"/>
                </a:solidFill>
              </a:rPr>
              <a:t>Get specific suggestions for medicines and fertilizers based on the soil's composition and health.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300" b="1" dirty="0"/>
              <a:t>Tool Recommendations:</a:t>
            </a:r>
            <a:endParaRPr lang="en-US" sz="3300" dirty="0"/>
          </a:p>
          <a:p>
            <a:pPr lvl="1"/>
            <a:r>
              <a:rPr lang="en-US" sz="3300" dirty="0">
                <a:solidFill>
                  <a:schemeClr val="bg1"/>
                </a:solidFill>
              </a:rPr>
              <a:t>Receive guidance on the most suitable tools for effective soil management.</a:t>
            </a:r>
          </a:p>
        </p:txBody>
      </p:sp>
      <p:sp>
        <p:nvSpPr>
          <p:cNvPr id="27" name="object 3"/>
          <p:cNvSpPr txBox="1">
            <a:spLocks/>
          </p:cNvSpPr>
          <p:nvPr/>
        </p:nvSpPr>
        <p:spPr>
          <a:xfrm>
            <a:off x="990600" y="2324100"/>
            <a:ext cx="9906000" cy="6546664"/>
          </a:xfrm>
          <a:prstGeom prst="rect">
            <a:avLst/>
          </a:prstGeom>
        </p:spPr>
        <p:txBody>
          <a:bodyPr vert="horz" wrap="square" lIns="0" tIns="82550" rIns="0" bIns="0" rtlCol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Optimized</a:t>
            </a:r>
            <a:r>
              <a:rPr lang="en-US" sz="2800" b="1" dirty="0"/>
              <a:t> Crop Yield:</a:t>
            </a:r>
            <a:endParaRPr lang="en-US" sz="2800" dirty="0"/>
          </a:p>
          <a:p>
            <a:pPr lvl="1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Tailored insights into soil health enhance crop productivity.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Resource Usage Efficiency: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Minimization of resource usage through precise recommendations.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Fostering Sustainability: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Encourages sustainable agriculture practices for long-term benefits.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Informed Decision-Making: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Farmers receive detailed insights for making informed decisions.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Efficient Use of Inputs: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Ensures effective utilization of medicines, fertilizers, and tools.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Empowerment for Sustainable Practices: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'Smart Soil Health Monitor' empowers farmers to adopt sustainable and productive agricultural practices.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105235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522202" y="3314700"/>
            <a:ext cx="4304665" cy="8775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5600" spc="20" dirty="0">
                <a:solidFill>
                  <a:srgbClr val="1A401F"/>
                </a:solidFill>
                <a:latin typeface="Lucida Sans Unicode"/>
                <a:cs typeface="Lucida Sans Unicode"/>
              </a:rPr>
              <a:t>Introduction</a:t>
            </a:r>
            <a:endParaRPr sz="5600" dirty="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1981200" y="4762500"/>
            <a:ext cx="14567300" cy="30110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600700" marR="5080" algn="just">
              <a:lnSpc>
                <a:spcPct val="115599"/>
              </a:lnSpc>
              <a:spcBef>
                <a:spcPts val="95"/>
              </a:spcBef>
            </a:pPr>
            <a:r>
              <a:rPr lang="en-US" sz="2800" dirty="0"/>
              <a:t>A smart health soil monitor is a </a:t>
            </a:r>
            <a:r>
              <a:rPr lang="en-US" sz="2800" dirty="0" smtClean="0"/>
              <a:t>Website </a:t>
            </a:r>
            <a:r>
              <a:rPr lang="en-US" sz="2800" dirty="0"/>
              <a:t>designed to assess and monitor the health and quality of soil in agricultural or gardening settings. </a:t>
            </a:r>
            <a:r>
              <a:rPr lang="en-US" sz="2800" dirty="0" smtClean="0"/>
              <a:t>These Website </a:t>
            </a:r>
            <a:r>
              <a:rPr lang="en-US" sz="2800" dirty="0"/>
              <a:t>utilize various </a:t>
            </a:r>
            <a:r>
              <a:rPr lang="en-US" sz="2800" dirty="0" smtClean="0"/>
              <a:t>technologies </a:t>
            </a:r>
            <a:r>
              <a:rPr lang="en-US" sz="2800" dirty="0"/>
              <a:t>to collect data on soil conditions, providing valuable information to farmers, gardeners, or researchers.</a:t>
            </a:r>
            <a:endParaRPr sz="2800" spc="-25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7522202" y="2489958"/>
            <a:ext cx="969899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000" b="0" i="0">
                <a:solidFill>
                  <a:srgbClr val="1A401F"/>
                </a:solidFill>
                <a:latin typeface="Lucida Sans Unicode"/>
                <a:ea typeface="+mn-ea"/>
                <a:cs typeface="Lucida Sans Unicode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7541981" y="3767481"/>
            <a:ext cx="9523407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000" b="0" i="0">
                <a:solidFill>
                  <a:srgbClr val="1A401F"/>
                </a:solidFill>
                <a:latin typeface="Lucida Sans Unicode"/>
                <a:ea typeface="+mn-ea"/>
                <a:cs typeface="Lucida Sans Unicode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800" dirty="0">
                <a:solidFill>
                  <a:schemeClr val="bg1"/>
                </a:solidFill>
              </a:rPr>
              <a:t>In conclusion, the 'Smart Soil Health Monitor' is not just a tool; it's a catalyst for change in agriculture. By providing real-time, tailored insights into soil health, we empower farmers to make informed decisions, optimize yields, and contribute to sustainable farming practices. This innovation marks a significant step towards a future where precision and sustainability go hand in hand in agriculture. Thank you for your attention and consideration.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220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047467"/>
            <a:ext cx="4267800" cy="5239532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251835" y="0"/>
            <a:ext cx="4036165" cy="447618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904759" y="4838700"/>
            <a:ext cx="4326081" cy="95218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100" spc="505" dirty="0" smtClean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6100" spc="180" dirty="0" smtClean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6100" spc="280" dirty="0" smtClean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6100" spc="180" dirty="0" smtClean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6100" spc="545" dirty="0" smtClean="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lang="en-US" sz="6100" spc="4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n-US" sz="6100" spc="440" dirty="0" smtClean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endParaRPr sz="6100" dirty="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095999" y="723900"/>
            <a:ext cx="5943600" cy="63286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US" sz="4000" b="1" spc="125" dirty="0" smtClean="0"/>
              <a:t>Nepal Business College</a:t>
            </a:r>
            <a:endParaRPr sz="4000" b="1" spc="114" dirty="0"/>
          </a:p>
        </p:txBody>
      </p:sp>
      <p:sp>
        <p:nvSpPr>
          <p:cNvPr id="6" name="object 6"/>
          <p:cNvSpPr txBox="1"/>
          <p:nvPr/>
        </p:nvSpPr>
        <p:spPr>
          <a:xfrm>
            <a:off x="7543800" y="6057900"/>
            <a:ext cx="2524760" cy="5194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35"/>
              </a:spcBef>
            </a:pPr>
            <a:r>
              <a:rPr lang="en-US" sz="3200" spc="225" dirty="0" smtClean="0">
                <a:solidFill>
                  <a:srgbClr val="FFFFFF"/>
                </a:solidFill>
                <a:latin typeface="Trebuchet MS"/>
                <a:cs typeface="Trebuchet MS"/>
              </a:rPr>
              <a:t>Code Web</a:t>
            </a:r>
            <a:endParaRPr sz="3200" dirty="0">
              <a:latin typeface="Trebuchet MS"/>
              <a:cs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427</TotalTime>
  <Words>638</Words>
  <Application>Microsoft Office PowerPoint</Application>
  <PresentationFormat>Custom</PresentationFormat>
  <Paragraphs>75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Lucida Sans Unicode</vt:lpstr>
      <vt:lpstr>Trebuchet MS</vt:lpstr>
      <vt:lpstr>Verdana</vt:lpstr>
      <vt:lpstr>Wingdings</vt:lpstr>
      <vt:lpstr>Office Theme</vt:lpstr>
      <vt:lpstr>PowerPoint Presentation</vt:lpstr>
      <vt:lpstr>Introduction</vt:lpstr>
      <vt:lpstr>Agricultural Challenges</vt:lpstr>
      <vt:lpstr>Seamless Operation: Revolutionizes traditional soil analysis.</vt:lpstr>
      <vt:lpstr>How it Works?</vt:lpstr>
      <vt:lpstr>Data Analysis</vt:lpstr>
      <vt:lpstr>PowerPoint Presentation</vt:lpstr>
      <vt:lpstr>Introduction</vt:lpstr>
      <vt:lpstr>Nepal Business College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design</dc:title>
  <dc:creator>Dikshyant Thapa</dc:creator>
  <cp:keywords>DAF6W4WuHU0,BAF6W1uToyY</cp:keywords>
  <cp:lastModifiedBy>Victus</cp:lastModifiedBy>
  <cp:revision>12</cp:revision>
  <dcterms:created xsi:type="dcterms:W3CDTF">2024-01-20T03:43:56Z</dcterms:created>
  <dcterms:modified xsi:type="dcterms:W3CDTF">2024-01-20T16:35:44Z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2024-01-19T00:00:00Z</vt:filetime>
  </property>
  <property fmtid="{D5CDD505-2E9C-101B-9397-08002B2CF9AE}" pid="3" name="Creator">
    <vt:lpwstr>Canva</vt:lpwstr>
  </property>
  <property fmtid="{D5CDD505-2E9C-101B-9397-08002B2CF9AE}" pid="4" name="LastSaved">
    <vt:filetime>2024-01-20T00:00:00Z</vt:filetime>
  </property>
</Properties>
</file>